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omments/comment2.xml" ContentType="application/vnd.openxmlformats-officedocument.presentationml.comment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omments/comment3.xml" ContentType="application/vnd.openxmlformats-officedocument.presentationml.comment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omments/comment5.xml" ContentType="application/vnd.openxmlformats-officedocument.presentationml.comment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comments/comment6.xml" ContentType="application/vnd.openxmlformats-officedocument.presentationml.comment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comments/comment7.xml" ContentType="application/vnd.openxmlformats-officedocument.presentationml.comment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omments/comment8.xml" ContentType="application/vnd.openxmlformats-officedocument.presentationml.comment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7.xml" ContentType="application/vnd.openxmlformats-officedocument.presentationml.notesSlide+xml"/>
  <Override PartName="/ppt/comments/comment9.xml" ContentType="application/vnd.openxmlformats-officedocument.presentationml.comment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comments/comment10.xml" ContentType="application/vnd.openxmlformats-officedocument.presentationml.comment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2"/>
  </p:notesMasterIdLst>
  <p:sldIdLst>
    <p:sldId id="273" r:id="rId2"/>
    <p:sldId id="257" r:id="rId3"/>
    <p:sldId id="309" r:id="rId4"/>
    <p:sldId id="308" r:id="rId5"/>
    <p:sldId id="307" r:id="rId6"/>
    <p:sldId id="312" r:id="rId7"/>
    <p:sldId id="272" r:id="rId8"/>
    <p:sldId id="268" r:id="rId9"/>
    <p:sldId id="301" r:id="rId10"/>
    <p:sldId id="299" r:id="rId11"/>
    <p:sldId id="304" r:id="rId12"/>
    <p:sldId id="300" r:id="rId13"/>
    <p:sldId id="271" r:id="rId14"/>
    <p:sldId id="281" r:id="rId15"/>
    <p:sldId id="282" r:id="rId16"/>
    <p:sldId id="298" r:id="rId17"/>
    <p:sldId id="274" r:id="rId18"/>
    <p:sldId id="287" r:id="rId19"/>
    <p:sldId id="285" r:id="rId20"/>
    <p:sldId id="286" r:id="rId21"/>
    <p:sldId id="275" r:id="rId22"/>
    <p:sldId id="288" r:id="rId23"/>
    <p:sldId id="296" r:id="rId24"/>
    <p:sldId id="293" r:id="rId25"/>
    <p:sldId id="289" r:id="rId26"/>
    <p:sldId id="276" r:id="rId27"/>
    <p:sldId id="295" r:id="rId28"/>
    <p:sldId id="297" r:id="rId29"/>
    <p:sldId id="278" r:id="rId30"/>
    <p:sldId id="277" r:id="rId31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ottinger" initials="RAP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1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17:29.648" idx="6">
    <p:pos x="10" y="10"/>
    <p:text>The next slide was supposedly about problems, but it was really mostly about solutions.  I moved the solution here and left the only problem there.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39:48.209" idx="10">
    <p:pos x="10" y="10"/>
    <p:text>This is too small.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04:43.701" idx="1">
    <p:pos x="10" y="10"/>
    <p:text>It's not clear to me how this fits in.  Perhaps it does, but if I were you, I'd cut it.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14:05.153" idx="5">
    <p:pos x="10" y="10"/>
    <p:text>You only use the term LoD once after this. I cut it from that slide and suggest that you cut this slide as well.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35:18.638" idx="7">
    <p:pos x="17" y="10"/>
    <p:text>This was too small to be read and went into too much detail.  This version will be able to be comprehended.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36:13.609" idx="2">
    <p:pos x="10" y="-105"/>
    <p:text>I cut this figure because it's talking about the internals, and yo're not going into enough details on the internals for it to make sense.  Note: I am NOT saying that you SHOULD go into that much detail.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38:13.624" idx="8">
    <p:pos x="10" y="10"/>
    <p:text>I don't see the point of this slide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12:21.246" idx="3">
    <p:pos x="10" y="10"/>
    <p:text>I'm not sure why you discuss Solibri.  I'd cut these slides.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13:06.813" idx="4">
    <p:pos x="10" y="10"/>
    <p:text>This is the only slide where you used LOD.  I reworded to remove that term.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10-13T14:38:44.187" idx="9">
    <p:pos x="10" y="10"/>
    <p:text>You need to emphasize that this is something novel.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E3E4D-3CF1-4338-BFC0-B9ADEBE5C079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C8CF2C5-331F-40C0-BA3C-092B93FDED40}">
      <dgm:prSet phldrT="[文本]"/>
      <dgm:spPr/>
      <dgm:t>
        <a:bodyPr/>
        <a:lstStyle/>
        <a:p>
          <a:r>
            <a: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Decision-making System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959F22-D7B6-4FF8-9FAA-A6401E889D63}" type="parTrans" cxnId="{D70E5E4F-83E9-46F6-82F8-FB764887971B}">
      <dgm:prSet/>
      <dgm:spPr/>
      <dgm:t>
        <a:bodyPr/>
        <a:lstStyle/>
        <a:p>
          <a:endParaRPr lang="zh-CN" altLang="en-US"/>
        </a:p>
      </dgm:t>
    </dgm:pt>
    <dgm:pt modelId="{CCCEC4D3-C3C1-47ED-B62E-B71E4FB8E2F2}" type="sibTrans" cxnId="{D70E5E4F-83E9-46F6-82F8-FB764887971B}">
      <dgm:prSet/>
      <dgm:spPr/>
      <dgm:t>
        <a:bodyPr/>
        <a:lstStyle/>
        <a:p>
          <a:endParaRPr lang="zh-CN" altLang="en-US"/>
        </a:p>
      </dgm:t>
    </dgm:pt>
    <dgm:pt modelId="{8F02263A-7439-4A08-8BAA-D4E69C69299B}">
      <dgm:prSet phldrT="[文本]"/>
      <dgm:spPr/>
      <dgm:t>
        <a:bodyPr/>
        <a:lstStyle/>
        <a:p>
          <a:r>
            <a: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Construction Managers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68D40B-C41E-4B0B-94C0-BE4B32A6857D}" type="parTrans" cxnId="{03BF0D3F-4334-4225-B52B-5F10A99C7F69}">
      <dgm:prSet/>
      <dgm:spPr/>
      <dgm:t>
        <a:bodyPr/>
        <a:lstStyle/>
        <a:p>
          <a:endParaRPr lang="zh-CN" altLang="en-US"/>
        </a:p>
      </dgm:t>
    </dgm:pt>
    <dgm:pt modelId="{3149222A-0D70-43B3-9B2E-20ECBD8EB7A2}" type="sibTrans" cxnId="{03BF0D3F-4334-4225-B52B-5F10A99C7F69}">
      <dgm:prSet/>
      <dgm:spPr/>
      <dgm:t>
        <a:bodyPr/>
        <a:lstStyle/>
        <a:p>
          <a:endParaRPr lang="zh-CN" altLang="en-US"/>
        </a:p>
      </dgm:t>
    </dgm:pt>
    <dgm:pt modelId="{43B30BB5-CE09-4DAD-B2E8-0A789B4FE196}">
      <dgm:prSet phldrT="[文本]"/>
      <dgm:spPr/>
      <dgm:t>
        <a:bodyPr/>
        <a:lstStyle/>
        <a:p>
          <a:r>
            <a: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Engineers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585E72-D6D4-460D-9517-DAE29D5D4181}" type="parTrans" cxnId="{B9B629E3-FBFD-471C-A38F-7DF3B9CDB31C}">
      <dgm:prSet/>
      <dgm:spPr/>
      <dgm:t>
        <a:bodyPr/>
        <a:lstStyle/>
        <a:p>
          <a:endParaRPr lang="zh-CN" altLang="en-US"/>
        </a:p>
      </dgm:t>
    </dgm:pt>
    <dgm:pt modelId="{3A9867D0-4C91-43E7-BCFB-4BB9390BA467}" type="sibTrans" cxnId="{B9B629E3-FBFD-471C-A38F-7DF3B9CDB31C}">
      <dgm:prSet/>
      <dgm:spPr/>
      <dgm:t>
        <a:bodyPr/>
        <a:lstStyle/>
        <a:p>
          <a:endParaRPr lang="zh-CN" altLang="en-US"/>
        </a:p>
      </dgm:t>
    </dgm:pt>
    <dgm:pt modelId="{E418E9F1-B44D-4A41-BBC8-D68348CD9B43}">
      <dgm:prSet phldrT="[文本]" phldr="1"/>
      <dgm:spPr/>
      <dgm:t>
        <a:bodyPr/>
        <a:lstStyle/>
        <a:p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3B9AE6-6F54-4B70-89C5-958A5FB110CC}" type="parTrans" cxnId="{E6994B71-C723-4D9A-BC19-39CBDC027EEE}">
      <dgm:prSet/>
      <dgm:spPr/>
      <dgm:t>
        <a:bodyPr/>
        <a:lstStyle/>
        <a:p>
          <a:endParaRPr lang="zh-CN" altLang="en-US"/>
        </a:p>
      </dgm:t>
    </dgm:pt>
    <dgm:pt modelId="{34343DE2-BABA-49F3-B141-CF835C631207}" type="sibTrans" cxnId="{E6994B71-C723-4D9A-BC19-39CBDC027EEE}">
      <dgm:prSet/>
      <dgm:spPr/>
      <dgm:t>
        <a:bodyPr/>
        <a:lstStyle/>
        <a:p>
          <a:endParaRPr lang="zh-CN" altLang="en-US"/>
        </a:p>
      </dgm:t>
    </dgm:pt>
    <dgm:pt modelId="{B871CE67-E587-431F-A7F9-C89170A8D0C6}">
      <dgm:prSet phldrT="[文本]" phldr="1"/>
      <dgm:spPr/>
      <dgm:t>
        <a:bodyPr/>
        <a:lstStyle/>
        <a:p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2BCD3F-4B87-4412-9E0C-46CE9B29B2EB}" type="parTrans" cxnId="{AC3F51D9-623D-453B-80EB-235BAEB82C59}">
      <dgm:prSet/>
      <dgm:spPr/>
      <dgm:t>
        <a:bodyPr/>
        <a:lstStyle/>
        <a:p>
          <a:endParaRPr lang="zh-CN" altLang="en-US"/>
        </a:p>
      </dgm:t>
    </dgm:pt>
    <dgm:pt modelId="{DD882875-5BF1-430E-89D5-E2B57E56AFDA}" type="sibTrans" cxnId="{AC3F51D9-623D-453B-80EB-235BAEB82C59}">
      <dgm:prSet/>
      <dgm:spPr/>
      <dgm:t>
        <a:bodyPr/>
        <a:lstStyle/>
        <a:p>
          <a:endParaRPr lang="zh-CN" altLang="en-US"/>
        </a:p>
      </dgm:t>
    </dgm:pt>
    <dgm:pt modelId="{B189E6B0-2B3C-4C73-8217-D13E5C3AF9DC}">
      <dgm:prSet phldrT="[文本]"/>
      <dgm:spPr/>
      <dgm:t>
        <a:bodyPr/>
        <a:lstStyle/>
        <a:p>
          <a:r>
            <a: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Architects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D951E6-6E27-43C1-86E7-F70701815741}" type="parTrans" cxnId="{74C14394-5802-4F15-89A4-FAFF920B0B70}">
      <dgm:prSet/>
      <dgm:spPr/>
      <dgm:t>
        <a:bodyPr/>
        <a:lstStyle/>
        <a:p>
          <a:endParaRPr lang="zh-CN" altLang="en-US"/>
        </a:p>
      </dgm:t>
    </dgm:pt>
    <dgm:pt modelId="{12461E72-FDB1-4B87-A219-35384A1D8C12}" type="sibTrans" cxnId="{74C14394-5802-4F15-89A4-FAFF920B0B70}">
      <dgm:prSet/>
      <dgm:spPr/>
      <dgm:t>
        <a:bodyPr/>
        <a:lstStyle/>
        <a:p>
          <a:endParaRPr lang="zh-CN" altLang="en-US"/>
        </a:p>
      </dgm:t>
    </dgm:pt>
    <dgm:pt modelId="{5450AE37-B145-4770-8C4B-50083F5B6B9A}">
      <dgm:prSet phldrT="[文本]"/>
      <dgm:spPr/>
      <dgm:t>
        <a:bodyPr/>
        <a:lstStyle/>
        <a:p>
          <a:r>
            <a: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Building Operations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CFAB75-DEC4-49B3-ABDF-A4A18C615D85}" type="parTrans" cxnId="{E4D73196-A14F-417F-B55C-C0D990EE0ACB}">
      <dgm:prSet/>
      <dgm:spPr/>
      <dgm:t>
        <a:bodyPr/>
        <a:lstStyle/>
        <a:p>
          <a:endParaRPr lang="zh-CN" altLang="en-US"/>
        </a:p>
      </dgm:t>
    </dgm:pt>
    <dgm:pt modelId="{90261136-16A3-43AB-835E-749A68F71586}" type="sibTrans" cxnId="{E4D73196-A14F-417F-B55C-C0D990EE0ACB}">
      <dgm:prSet/>
      <dgm:spPr/>
      <dgm:t>
        <a:bodyPr/>
        <a:lstStyle/>
        <a:p>
          <a:endParaRPr lang="zh-CN" altLang="en-US"/>
        </a:p>
      </dgm:t>
    </dgm:pt>
    <dgm:pt modelId="{2E8DBEDC-E60D-4736-920A-453DC513F532}">
      <dgm:prSet phldrT="[文本]"/>
      <dgm:spPr/>
      <dgm:t>
        <a:bodyPr/>
        <a:lstStyle/>
        <a:p>
          <a:r>
            <a:rPr lang="en-US" altLang="zh-CN" smtClean="0">
              <a:latin typeface="Times New Roman" panose="02020603050405020304" pitchFamily="18" charset="0"/>
              <a:cs typeface="Times New Roman" panose="02020603050405020304" pitchFamily="18" charset="0"/>
            </a:rPr>
            <a:t>Designers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6026C0-6271-4482-A115-B490EBEFC22F}" type="parTrans" cxnId="{8588E114-D886-4C81-A780-F205645AD750}">
      <dgm:prSet/>
      <dgm:spPr/>
      <dgm:t>
        <a:bodyPr/>
        <a:lstStyle/>
        <a:p>
          <a:endParaRPr lang="zh-CN" altLang="en-US"/>
        </a:p>
      </dgm:t>
    </dgm:pt>
    <dgm:pt modelId="{FCFDFAA3-2D4E-481D-9E22-FC90D5BE33F1}" type="sibTrans" cxnId="{8588E114-D886-4C81-A780-F205645AD750}">
      <dgm:prSet/>
      <dgm:spPr/>
      <dgm:t>
        <a:bodyPr/>
        <a:lstStyle/>
        <a:p>
          <a:endParaRPr lang="zh-CN" altLang="en-US"/>
        </a:p>
      </dgm:t>
    </dgm:pt>
    <dgm:pt modelId="{BB1F9042-54BC-4A2B-A5B6-0B12A9269F26}">
      <dgm:prSet phldrT="[文本]"/>
      <dgm:spPr/>
      <dgm:t>
        <a:bodyPr/>
        <a:lstStyle/>
        <a:p>
          <a:r>
            <a: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Stakeholders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44480B-D621-425D-91AB-11720A293E91}" type="parTrans" cxnId="{165C6B76-30AC-49F1-A4D0-733FC319BBA3}">
      <dgm:prSet/>
      <dgm:spPr/>
      <dgm:t>
        <a:bodyPr/>
        <a:lstStyle/>
        <a:p>
          <a:endParaRPr lang="zh-CN" altLang="en-US"/>
        </a:p>
      </dgm:t>
    </dgm:pt>
    <dgm:pt modelId="{72F2CD91-91E4-485A-B57E-6847FBC35D9A}" type="sibTrans" cxnId="{165C6B76-30AC-49F1-A4D0-733FC319BBA3}">
      <dgm:prSet/>
      <dgm:spPr/>
      <dgm:t>
        <a:bodyPr/>
        <a:lstStyle/>
        <a:p>
          <a:endParaRPr lang="zh-CN" altLang="en-US"/>
        </a:p>
      </dgm:t>
    </dgm:pt>
    <dgm:pt modelId="{D22000BC-DF80-425C-9B64-8BF854A15989}">
      <dgm:prSet phldrT="[文本]"/>
      <dgm:spPr/>
      <dgm:t>
        <a:bodyPr/>
        <a:lstStyle/>
        <a:p>
          <a:r>
            <a: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…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21DDE7-E387-4166-886C-162310E0FAD6}" type="parTrans" cxnId="{F5166FE2-1BE2-4425-B4B1-37CBC5049808}">
      <dgm:prSet/>
      <dgm:spPr/>
      <dgm:t>
        <a:bodyPr/>
        <a:lstStyle/>
        <a:p>
          <a:endParaRPr lang="zh-CN" altLang="en-US"/>
        </a:p>
      </dgm:t>
    </dgm:pt>
    <dgm:pt modelId="{B18E4F70-C544-4F04-8595-DE02EEC73C6F}" type="sibTrans" cxnId="{F5166FE2-1BE2-4425-B4B1-37CBC5049808}">
      <dgm:prSet/>
      <dgm:spPr/>
      <dgm:t>
        <a:bodyPr/>
        <a:lstStyle/>
        <a:p>
          <a:endParaRPr lang="zh-CN" altLang="en-US"/>
        </a:p>
      </dgm:t>
    </dgm:pt>
    <dgm:pt modelId="{57F53A8D-5553-43DB-A5FE-63F05668F7D6}" type="pres">
      <dgm:prSet presAssocID="{432E3E4D-3CF1-4338-BFC0-B9ADEBE5C079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4010FF-955D-45ED-84D3-BFD5B7C6BBE9}" type="pres">
      <dgm:prSet presAssocID="{432E3E4D-3CF1-4338-BFC0-B9ADEBE5C079}" presName="radial" presStyleCnt="0">
        <dgm:presLayoutVars>
          <dgm:animLvl val="ctr"/>
        </dgm:presLayoutVars>
      </dgm:prSet>
      <dgm:spPr/>
    </dgm:pt>
    <dgm:pt modelId="{C4EEEBBE-D74F-47F3-AEE6-220AE64AEC04}" type="pres">
      <dgm:prSet presAssocID="{2C8CF2C5-331F-40C0-BA3C-092B93FDED40}" presName="centerShape" presStyleLbl="vennNode1" presStyleIdx="0" presStyleCnt="8"/>
      <dgm:spPr/>
      <dgm:t>
        <a:bodyPr/>
        <a:lstStyle/>
        <a:p>
          <a:endParaRPr lang="zh-CN" altLang="en-US"/>
        </a:p>
      </dgm:t>
    </dgm:pt>
    <dgm:pt modelId="{DB43ACC9-1B2B-4034-B4C5-28D76E4D5F16}" type="pres">
      <dgm:prSet presAssocID="{8F02263A-7439-4A08-8BAA-D4E69C69299B}" presName="node" presStyleLbl="vennNode1" presStyleIdx="1" presStyleCnt="8" custRadScaleRad="98329" custRadScaleInc="20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00990B-5598-428B-8AAD-0021528B318D}" type="pres">
      <dgm:prSet presAssocID="{43B30BB5-CE09-4DAD-B2E8-0A789B4FE196}" presName="node" presStyleLbl="venn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90F71A-3044-4884-A5BB-BB5E1193D939}" type="pres">
      <dgm:prSet presAssocID="{B189E6B0-2B3C-4C73-8217-D13E5C3AF9DC}" presName="node" presStyleLbl="venn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350E47-2E09-4FC3-9BA0-58F02F6BDEFB}" type="pres">
      <dgm:prSet presAssocID="{2E8DBEDC-E60D-4736-920A-453DC513F532}" presName="node" presStyleLbl="venn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E09624-0634-4CBB-B734-BA310716211B}" type="pres">
      <dgm:prSet presAssocID="{5450AE37-B145-4770-8C4B-50083F5B6B9A}" presName="node" presStyleLbl="venn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F85433-8954-440B-AEC8-FD0402FF3944}" type="pres">
      <dgm:prSet presAssocID="{BB1F9042-54BC-4A2B-A5B6-0B12A9269F26}" presName="node" presStyleLbl="venn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2C6EDB-6AEF-4368-9B4F-796C6FFA6294}" type="pres">
      <dgm:prSet presAssocID="{D22000BC-DF80-425C-9B64-8BF854A15989}" presName="node" presStyleLbl="venn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3BF0D3F-4334-4225-B52B-5F10A99C7F69}" srcId="{2C8CF2C5-331F-40C0-BA3C-092B93FDED40}" destId="{8F02263A-7439-4A08-8BAA-D4E69C69299B}" srcOrd="0" destOrd="0" parTransId="{8D68D40B-C41E-4B0B-94C0-BE4B32A6857D}" sibTransId="{3149222A-0D70-43B3-9B2E-20ECBD8EB7A2}"/>
    <dgm:cxn modelId="{AC3F51D9-623D-453B-80EB-235BAEB82C59}" srcId="{432E3E4D-3CF1-4338-BFC0-B9ADEBE5C079}" destId="{B871CE67-E587-431F-A7F9-C89170A8D0C6}" srcOrd="2" destOrd="0" parTransId="{632BCD3F-4B87-4412-9E0C-46CE9B29B2EB}" sibTransId="{DD882875-5BF1-430E-89D5-E2B57E56AFDA}"/>
    <dgm:cxn modelId="{4D0158EF-5C9C-4A96-A967-D393F47A7CD0}" type="presOf" srcId="{2E8DBEDC-E60D-4736-920A-453DC513F532}" destId="{7D350E47-2E09-4FC3-9BA0-58F02F6BDEFB}" srcOrd="0" destOrd="0" presId="urn:microsoft.com/office/officeart/2005/8/layout/radial3"/>
    <dgm:cxn modelId="{165C6B76-30AC-49F1-A4D0-733FC319BBA3}" srcId="{2C8CF2C5-331F-40C0-BA3C-092B93FDED40}" destId="{BB1F9042-54BC-4A2B-A5B6-0B12A9269F26}" srcOrd="5" destOrd="0" parTransId="{1544480B-D621-425D-91AB-11720A293E91}" sibTransId="{72F2CD91-91E4-485A-B57E-6847FBC35D9A}"/>
    <dgm:cxn modelId="{4891326B-49A9-4DB2-9B20-3FC1C80DFD29}" type="presOf" srcId="{BB1F9042-54BC-4A2B-A5B6-0B12A9269F26}" destId="{A7F85433-8954-440B-AEC8-FD0402FF3944}" srcOrd="0" destOrd="0" presId="urn:microsoft.com/office/officeart/2005/8/layout/radial3"/>
    <dgm:cxn modelId="{07BB1F4B-85B3-459B-AFE0-6D205C7E805F}" type="presOf" srcId="{B189E6B0-2B3C-4C73-8217-D13E5C3AF9DC}" destId="{4890F71A-3044-4884-A5BB-BB5E1193D939}" srcOrd="0" destOrd="0" presId="urn:microsoft.com/office/officeart/2005/8/layout/radial3"/>
    <dgm:cxn modelId="{346FDE5F-CE5A-4EE6-96DE-87A9E24BDE7C}" type="presOf" srcId="{2C8CF2C5-331F-40C0-BA3C-092B93FDED40}" destId="{C4EEEBBE-D74F-47F3-AEE6-220AE64AEC04}" srcOrd="0" destOrd="0" presId="urn:microsoft.com/office/officeart/2005/8/layout/radial3"/>
    <dgm:cxn modelId="{F5166FE2-1BE2-4425-B4B1-37CBC5049808}" srcId="{2C8CF2C5-331F-40C0-BA3C-092B93FDED40}" destId="{D22000BC-DF80-425C-9B64-8BF854A15989}" srcOrd="6" destOrd="0" parTransId="{3421DDE7-E387-4166-886C-162310E0FAD6}" sibTransId="{B18E4F70-C544-4F04-8595-DE02EEC73C6F}"/>
    <dgm:cxn modelId="{E6994B71-C723-4D9A-BC19-39CBDC027EEE}" srcId="{432E3E4D-3CF1-4338-BFC0-B9ADEBE5C079}" destId="{E418E9F1-B44D-4A41-BBC8-D68348CD9B43}" srcOrd="1" destOrd="0" parTransId="{183B9AE6-6F54-4B70-89C5-958A5FB110CC}" sibTransId="{34343DE2-BABA-49F3-B141-CF835C631207}"/>
    <dgm:cxn modelId="{F8BE00DB-ACAA-4FC4-BF98-5301771DFE4D}" type="presOf" srcId="{5450AE37-B145-4770-8C4B-50083F5B6B9A}" destId="{55E09624-0634-4CBB-B734-BA310716211B}" srcOrd="0" destOrd="0" presId="urn:microsoft.com/office/officeart/2005/8/layout/radial3"/>
    <dgm:cxn modelId="{7CA73572-7FDB-4CFC-A48D-1FFE8C80B0C4}" type="presOf" srcId="{43B30BB5-CE09-4DAD-B2E8-0A789B4FE196}" destId="{8900990B-5598-428B-8AAD-0021528B318D}" srcOrd="0" destOrd="0" presId="urn:microsoft.com/office/officeart/2005/8/layout/radial3"/>
    <dgm:cxn modelId="{076CD958-1C0D-43CD-91B1-B602FD2292A8}" type="presOf" srcId="{D22000BC-DF80-425C-9B64-8BF854A15989}" destId="{AA2C6EDB-6AEF-4368-9B4F-796C6FFA6294}" srcOrd="0" destOrd="0" presId="urn:microsoft.com/office/officeart/2005/8/layout/radial3"/>
    <dgm:cxn modelId="{74C14394-5802-4F15-89A4-FAFF920B0B70}" srcId="{2C8CF2C5-331F-40C0-BA3C-092B93FDED40}" destId="{B189E6B0-2B3C-4C73-8217-D13E5C3AF9DC}" srcOrd="2" destOrd="0" parTransId="{A9D951E6-6E27-43C1-86E7-F70701815741}" sibTransId="{12461E72-FDB1-4B87-A219-35384A1D8C12}"/>
    <dgm:cxn modelId="{5836A5F7-53FD-4DFC-B5DB-4AD8DABB3E6D}" type="presOf" srcId="{432E3E4D-3CF1-4338-BFC0-B9ADEBE5C079}" destId="{57F53A8D-5553-43DB-A5FE-63F05668F7D6}" srcOrd="0" destOrd="0" presId="urn:microsoft.com/office/officeart/2005/8/layout/radial3"/>
    <dgm:cxn modelId="{AF783D54-5EC1-4469-8AEB-1C60CF7E735A}" type="presOf" srcId="{8F02263A-7439-4A08-8BAA-D4E69C69299B}" destId="{DB43ACC9-1B2B-4034-B4C5-28D76E4D5F16}" srcOrd="0" destOrd="0" presId="urn:microsoft.com/office/officeart/2005/8/layout/radial3"/>
    <dgm:cxn modelId="{D70E5E4F-83E9-46F6-82F8-FB764887971B}" srcId="{432E3E4D-3CF1-4338-BFC0-B9ADEBE5C079}" destId="{2C8CF2C5-331F-40C0-BA3C-092B93FDED40}" srcOrd="0" destOrd="0" parTransId="{D9959F22-D7B6-4FF8-9FAA-A6401E889D63}" sibTransId="{CCCEC4D3-C3C1-47ED-B62E-B71E4FB8E2F2}"/>
    <dgm:cxn modelId="{E4D73196-A14F-417F-B55C-C0D990EE0ACB}" srcId="{2C8CF2C5-331F-40C0-BA3C-092B93FDED40}" destId="{5450AE37-B145-4770-8C4B-50083F5B6B9A}" srcOrd="4" destOrd="0" parTransId="{C1CFAB75-DEC4-49B3-ABDF-A4A18C615D85}" sibTransId="{90261136-16A3-43AB-835E-749A68F71586}"/>
    <dgm:cxn modelId="{B9B629E3-FBFD-471C-A38F-7DF3B9CDB31C}" srcId="{2C8CF2C5-331F-40C0-BA3C-092B93FDED40}" destId="{43B30BB5-CE09-4DAD-B2E8-0A789B4FE196}" srcOrd="1" destOrd="0" parTransId="{B1585E72-D6D4-460D-9517-DAE29D5D4181}" sibTransId="{3A9867D0-4C91-43E7-BCFB-4BB9390BA467}"/>
    <dgm:cxn modelId="{8588E114-D886-4C81-A780-F205645AD750}" srcId="{2C8CF2C5-331F-40C0-BA3C-092B93FDED40}" destId="{2E8DBEDC-E60D-4736-920A-453DC513F532}" srcOrd="3" destOrd="0" parTransId="{746026C0-6271-4482-A115-B490EBEFC22F}" sibTransId="{FCFDFAA3-2D4E-481D-9E22-FC90D5BE33F1}"/>
    <dgm:cxn modelId="{77D940D5-A557-4B69-BACF-256ABAB4761C}" type="presParOf" srcId="{57F53A8D-5553-43DB-A5FE-63F05668F7D6}" destId="{8C4010FF-955D-45ED-84D3-BFD5B7C6BBE9}" srcOrd="0" destOrd="0" presId="urn:microsoft.com/office/officeart/2005/8/layout/radial3"/>
    <dgm:cxn modelId="{C9D60FB6-1EE1-4E95-9D3A-B8D9DBF2B6C6}" type="presParOf" srcId="{8C4010FF-955D-45ED-84D3-BFD5B7C6BBE9}" destId="{C4EEEBBE-D74F-47F3-AEE6-220AE64AEC04}" srcOrd="0" destOrd="0" presId="urn:microsoft.com/office/officeart/2005/8/layout/radial3"/>
    <dgm:cxn modelId="{9BACDCB6-8078-4F7E-9262-C22EBC26A128}" type="presParOf" srcId="{8C4010FF-955D-45ED-84D3-BFD5B7C6BBE9}" destId="{DB43ACC9-1B2B-4034-B4C5-28D76E4D5F16}" srcOrd="1" destOrd="0" presId="urn:microsoft.com/office/officeart/2005/8/layout/radial3"/>
    <dgm:cxn modelId="{D5DD3C6E-F659-48C4-8372-9C87C16CEB5E}" type="presParOf" srcId="{8C4010FF-955D-45ED-84D3-BFD5B7C6BBE9}" destId="{8900990B-5598-428B-8AAD-0021528B318D}" srcOrd="2" destOrd="0" presId="urn:microsoft.com/office/officeart/2005/8/layout/radial3"/>
    <dgm:cxn modelId="{84ED777B-97D5-4A22-934F-BAEAABA99178}" type="presParOf" srcId="{8C4010FF-955D-45ED-84D3-BFD5B7C6BBE9}" destId="{4890F71A-3044-4884-A5BB-BB5E1193D939}" srcOrd="3" destOrd="0" presId="urn:microsoft.com/office/officeart/2005/8/layout/radial3"/>
    <dgm:cxn modelId="{4089AC6E-66D0-4CA5-A82B-C52257DAD542}" type="presParOf" srcId="{8C4010FF-955D-45ED-84D3-BFD5B7C6BBE9}" destId="{7D350E47-2E09-4FC3-9BA0-58F02F6BDEFB}" srcOrd="4" destOrd="0" presId="urn:microsoft.com/office/officeart/2005/8/layout/radial3"/>
    <dgm:cxn modelId="{74433F65-3D95-483E-80C5-01AD337EA5FF}" type="presParOf" srcId="{8C4010FF-955D-45ED-84D3-BFD5B7C6BBE9}" destId="{55E09624-0634-4CBB-B734-BA310716211B}" srcOrd="5" destOrd="0" presId="urn:microsoft.com/office/officeart/2005/8/layout/radial3"/>
    <dgm:cxn modelId="{19F1AC99-8B3E-4B99-BD8F-7ABAD859813B}" type="presParOf" srcId="{8C4010FF-955D-45ED-84D3-BFD5B7C6BBE9}" destId="{A7F85433-8954-440B-AEC8-FD0402FF3944}" srcOrd="6" destOrd="0" presId="urn:microsoft.com/office/officeart/2005/8/layout/radial3"/>
    <dgm:cxn modelId="{07585ACF-A677-4B3B-9EE7-1D2D165EF784}" type="presParOf" srcId="{8C4010FF-955D-45ED-84D3-BFD5B7C6BBE9}" destId="{AA2C6EDB-6AEF-4368-9B4F-796C6FFA6294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EEBBE-D74F-47F3-AEE6-220AE64AEC04}">
      <dsp:nvSpPr>
        <dsp:cNvPr id="0" name=""/>
        <dsp:cNvSpPr/>
      </dsp:nvSpPr>
      <dsp:spPr>
        <a:xfrm>
          <a:off x="2837453" y="1068059"/>
          <a:ext cx="2554693" cy="255469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Decision-making System</a:t>
          </a:r>
          <a:endParaRPr lang="zh-CN" altLang="en-US" sz="3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11579" y="1442185"/>
        <a:ext cx="1806441" cy="1806441"/>
      </dsp:txXfrm>
    </dsp:sp>
    <dsp:sp modelId="{DB43ACC9-1B2B-4034-B4C5-28D76E4D5F16}">
      <dsp:nvSpPr>
        <dsp:cNvPr id="0" name=""/>
        <dsp:cNvSpPr/>
      </dsp:nvSpPr>
      <dsp:spPr>
        <a:xfrm>
          <a:off x="3506125" y="70192"/>
          <a:ext cx="1277346" cy="12773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Construction Managers</a:t>
          </a:r>
          <a:endParaRPr lang="zh-CN" alt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93188" y="257255"/>
        <a:ext cx="903220" cy="903220"/>
      </dsp:txXfrm>
    </dsp:sp>
    <dsp:sp modelId="{8900990B-5598-428B-8AAD-0021528B318D}">
      <dsp:nvSpPr>
        <dsp:cNvPr id="0" name=""/>
        <dsp:cNvSpPr/>
      </dsp:nvSpPr>
      <dsp:spPr>
        <a:xfrm>
          <a:off x="4777588" y="668852"/>
          <a:ext cx="1277346" cy="12773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Engineers</a:t>
          </a:r>
          <a:endParaRPr lang="zh-CN" alt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64651" y="855915"/>
        <a:ext cx="903220" cy="903220"/>
      </dsp:txXfrm>
    </dsp:sp>
    <dsp:sp modelId="{4890F71A-3044-4884-A5BB-BB5E1193D939}">
      <dsp:nvSpPr>
        <dsp:cNvPr id="0" name=""/>
        <dsp:cNvSpPr/>
      </dsp:nvSpPr>
      <dsp:spPr>
        <a:xfrm>
          <a:off x="5099022" y="2077148"/>
          <a:ext cx="1277346" cy="12773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Architects</a:t>
          </a:r>
          <a:endParaRPr lang="zh-CN" alt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86085" y="2264211"/>
        <a:ext cx="903220" cy="903220"/>
      </dsp:txXfrm>
    </dsp:sp>
    <dsp:sp modelId="{7D350E47-2E09-4FC3-9BA0-58F02F6BDEFB}">
      <dsp:nvSpPr>
        <dsp:cNvPr id="0" name=""/>
        <dsp:cNvSpPr/>
      </dsp:nvSpPr>
      <dsp:spPr>
        <a:xfrm>
          <a:off x="4198383" y="3206514"/>
          <a:ext cx="1277346" cy="12773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Designers</a:t>
          </a:r>
          <a:endParaRPr lang="zh-CN" alt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385446" y="3393577"/>
        <a:ext cx="903220" cy="903220"/>
      </dsp:txXfrm>
    </dsp:sp>
    <dsp:sp modelId="{55E09624-0634-4CBB-B734-BA310716211B}">
      <dsp:nvSpPr>
        <dsp:cNvPr id="0" name=""/>
        <dsp:cNvSpPr/>
      </dsp:nvSpPr>
      <dsp:spPr>
        <a:xfrm>
          <a:off x="2753869" y="3206514"/>
          <a:ext cx="1277346" cy="12773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Building Operations</a:t>
          </a:r>
          <a:endParaRPr lang="zh-CN" alt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40932" y="3393577"/>
        <a:ext cx="903220" cy="903220"/>
      </dsp:txXfrm>
    </dsp:sp>
    <dsp:sp modelId="{A7F85433-8954-440B-AEC8-FD0402FF3944}">
      <dsp:nvSpPr>
        <dsp:cNvPr id="0" name=""/>
        <dsp:cNvSpPr/>
      </dsp:nvSpPr>
      <dsp:spPr>
        <a:xfrm>
          <a:off x="1853230" y="2077148"/>
          <a:ext cx="1277346" cy="12773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Stakeholders</a:t>
          </a:r>
          <a:endParaRPr lang="zh-CN" alt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40293" y="2264211"/>
        <a:ext cx="903220" cy="903220"/>
      </dsp:txXfrm>
    </dsp:sp>
    <dsp:sp modelId="{AA2C6EDB-6AEF-4368-9B4F-796C6FFA6294}">
      <dsp:nvSpPr>
        <dsp:cNvPr id="0" name=""/>
        <dsp:cNvSpPr/>
      </dsp:nvSpPr>
      <dsp:spPr>
        <a:xfrm>
          <a:off x="2174664" y="668852"/>
          <a:ext cx="1277346" cy="12773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3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…</a:t>
          </a:r>
          <a:endParaRPr lang="zh-CN" alt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61727" y="855915"/>
        <a:ext cx="903220" cy="903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42953-3C97-46C8-AC72-127A256355BC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0C0D3-E768-4ED1-884C-D410C5274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60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 will start</a:t>
            </a:r>
            <a:r>
              <a:rPr lang="en-US" altLang="zh-CN" baseline="0" dirty="0" smtClean="0"/>
              <a:t> my presentation from the motivation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85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2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15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en-US" altLang="zh-CN" baseline="0" dirty="0" smtClean="0"/>
              <a:t> building has been through plan, design, construction, maintenance, which involves people from … to …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098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order to solve the requests</a:t>
            </a:r>
            <a:r>
              <a:rPr lang="en-US" altLang="zh-CN" baseline="0" dirty="0" smtClean="0"/>
              <a:t>, we need to integrate building data across phase and scales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53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is difficult because BIMs and 3D city models vary in both semantic and geometric representations.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92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 scalable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447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chose to build our integration system on top of the existing work. We selected two most suitable frameworks as a start point of our conversion from IFC to </a:t>
            </a:r>
            <a:r>
              <a:rPr lang="en-US" altLang="zh-CN" dirty="0" err="1" smtClean="0"/>
              <a:t>CityGML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BIMServer</a:t>
            </a:r>
            <a:r>
              <a:rPr lang="en-US" altLang="zh-CN" dirty="0" smtClean="0"/>
              <a:t> [10] and Feature Manipulation Engine (FME)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infeasible to convert every necessary component in the BIM into the city model.</a:t>
            </a: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converted files cannot be visualized by the current city model applications.  </a:t>
            </a:r>
            <a:endParaRPr lang="zh-CN" altLang="en-US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717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Datalog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8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87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penetrated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building elements in IFC are grouped by their correspondingly located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storeys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0C0D3-E768-4ED1-884C-D410C5274C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242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5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70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4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49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59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70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35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47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17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18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8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DB915-CF33-4E56-B2C2-F8259726DFAA}" type="datetimeFigureOut">
              <a:rPr lang="zh-CN" altLang="en-US" smtClean="0"/>
              <a:t>2013/10/13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9AC67-9EE2-4CD2-9FA3-4197C61955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72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comments" Target="../comments/comment3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comments" Target="../comments/comment4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comments" Target="../comments/commen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comments" Target="../comments/commen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comments" Target="../comments/comment7.xm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comments" Target="../comments/commen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comments" Target="../comments/comment9.xml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14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comments" Target="../comments/commen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11.xml"/><Relationship Id="rId7" Type="http://schemas.openxmlformats.org/officeDocument/2006/relationships/diagramLayout" Target="../diagrams/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diagramData" Target="../diagrams/data1.xml"/><Relationship Id="rId5" Type="http://schemas.openxmlformats.org/officeDocument/2006/relationships/notesSlide" Target="../notesSlides/notesSlide2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5.png"/><Relationship Id="rId5" Type="http://schemas.openxmlformats.org/officeDocument/2006/relationships/tags" Target="../tags/tag20.xml"/><Relationship Id="rId10" Type="http://schemas.openxmlformats.org/officeDocument/2006/relationships/image" Target="../media/image4.png"/><Relationship Id="rId4" Type="http://schemas.openxmlformats.org/officeDocument/2006/relationships/tags" Target="../tags/tag19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comments" Target="../comments/commen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11560" y="1484784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Integrating Building-Level and Campus-Level Data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629400" cy="2209800"/>
          </a:xfrm>
        </p:spPr>
        <p:txBody>
          <a:bodyPr>
            <a:normAutofit fontScale="70000" lnSpcReduction="20000"/>
          </a:bodyPr>
          <a:lstStyle/>
          <a:p>
            <a:pPr defTabSz="685800">
              <a:lnSpc>
                <a:spcPct val="110000"/>
              </a:lnSpc>
              <a:spcBef>
                <a:spcPts val="750"/>
              </a:spcBef>
            </a:pPr>
            <a:r>
              <a:rPr lang="en-US" altLang="zh-CN" sz="2600" dirty="0" err="1">
                <a:solidFill>
                  <a:schemeClr val="tx1"/>
                </a:solidFill>
              </a:rPr>
              <a:t>Lan</a:t>
            </a:r>
            <a:r>
              <a:rPr lang="en-US" altLang="zh-CN" sz="2600" dirty="0">
                <a:solidFill>
                  <a:schemeClr val="tx1"/>
                </a:solidFill>
              </a:rPr>
              <a:t> Wei</a:t>
            </a:r>
          </a:p>
          <a:p>
            <a:pPr defTabSz="685800">
              <a:lnSpc>
                <a:spcPct val="110000"/>
              </a:lnSpc>
              <a:spcBef>
                <a:spcPts val="750"/>
              </a:spcBef>
            </a:pPr>
            <a:r>
              <a:rPr lang="en-US" altLang="zh-CN" sz="2600" dirty="0">
                <a:solidFill>
                  <a:schemeClr val="tx1"/>
                </a:solidFill>
              </a:rPr>
              <a:t>Department of Computer Science</a:t>
            </a:r>
          </a:p>
          <a:p>
            <a:pPr defTabSz="685800">
              <a:lnSpc>
                <a:spcPct val="110000"/>
              </a:lnSpc>
              <a:spcBef>
                <a:spcPts val="750"/>
              </a:spcBef>
            </a:pPr>
            <a:r>
              <a:rPr lang="en-US" altLang="zh-CN" sz="2600" dirty="0">
                <a:solidFill>
                  <a:schemeClr val="tx1"/>
                </a:solidFill>
              </a:rPr>
              <a:t>University of British Columbia</a:t>
            </a:r>
          </a:p>
          <a:p>
            <a:pPr defTabSz="685800">
              <a:lnSpc>
                <a:spcPct val="110000"/>
              </a:lnSpc>
              <a:spcBef>
                <a:spcPts val="750"/>
              </a:spcBef>
            </a:pPr>
            <a:r>
              <a:rPr lang="en-US" altLang="zh-CN" sz="2600" dirty="0" smtClean="0">
                <a:solidFill>
                  <a:schemeClr val="tx1"/>
                </a:solidFill>
              </a:rPr>
              <a:t>Oct 15, 2013</a:t>
            </a:r>
          </a:p>
          <a:p>
            <a:pPr defTabSz="685800">
              <a:lnSpc>
                <a:spcPct val="110000"/>
              </a:lnSpc>
              <a:spcBef>
                <a:spcPts val="750"/>
              </a:spcBef>
            </a:pPr>
            <a:endParaRPr lang="en-US" altLang="zh-CN" sz="2600" dirty="0" smtClean="0">
              <a:solidFill>
                <a:schemeClr val="tx1"/>
              </a:solidFill>
            </a:endParaRPr>
          </a:p>
          <a:p>
            <a:pPr defTabSz="685800">
              <a:lnSpc>
                <a:spcPct val="110000"/>
              </a:lnSpc>
              <a:spcBef>
                <a:spcPts val="750"/>
              </a:spcBef>
            </a:pPr>
            <a:r>
              <a:rPr lang="en-US" altLang="zh-CN" sz="2600" dirty="0" smtClean="0">
                <a:solidFill>
                  <a:schemeClr val="tx1"/>
                </a:solidFill>
              </a:rPr>
              <a:t>Supervisor</a:t>
            </a:r>
            <a:r>
              <a:rPr lang="en-US" altLang="zh-CN" sz="2600" dirty="0">
                <a:solidFill>
                  <a:schemeClr val="tx1"/>
                </a:solidFill>
              </a:rPr>
              <a:t>: Prof. Rachel </a:t>
            </a:r>
            <a:r>
              <a:rPr lang="en-US" altLang="zh-CN" sz="2600" dirty="0" err="1">
                <a:solidFill>
                  <a:schemeClr val="tx1"/>
                </a:solidFill>
              </a:rPr>
              <a:t>Pottinger</a:t>
            </a:r>
            <a:endParaRPr lang="en-US" altLang="zh-CN" sz="26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A5A3D425-5958-45D9-82FA-E76DE6155C5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IFC and </a:t>
            </a:r>
            <a:r>
              <a:rPr lang="en-US" altLang="zh-C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different building information models and 3D geospatial information models representing real world surrounding objects from both geometrical and semantic perspectives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Foundation Classes (IFC) and City Geography Markup Language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two of the most prominent semantic models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IFC describes buildings with respect to their geometric and semantic properties.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building components as elements and their properties and the relationships between them, and it comprises information of a building’s whole lifecycle.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common information model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representation, storage, and exchange of virtual 3D city and landscape models.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represents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geospatial environment as well as the building components. IFC only has the detailed building information, excluding the outer surrounding environment.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--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LoDs</a:t>
            </a:r>
            <a:endParaRPr lang="zh-CN" altLang="en-US" dirty="0"/>
          </a:p>
        </p:txBody>
      </p:sp>
      <p:pic>
        <p:nvPicPr>
          <p:cNvPr id="4" name="Picture 7"/>
          <p:cNvPicPr>
            <a:picLocks noGrp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8" y="1268761"/>
            <a:ext cx="7539698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51520" y="5445224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five different levels of detail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represent the same city model objects in different degrees of detail, where objects become more detailed with the increasing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regarding both geometry and thematic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I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ntegration Approaches 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previous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approaches to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CA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and geometrical integration of IFC and </a:t>
            </a:r>
            <a:r>
              <a:rPr lang="en-CA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CA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focused mainly on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unidirectional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IFC to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because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popular for decision-making. 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some standard mapping schemas between IFC and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semantic agreement of their interpretation 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same </a:t>
            </a:r>
            <a:r>
              <a:rPr lang="en-US" altLang="zh-CN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objects. </a:t>
            </a:r>
            <a:endParaRPr lang="en-US" altLang="zh-C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conversion tools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rich semantic information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IFC. </a:t>
            </a: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addition, commercial software products for conversion from IFC to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make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great effort to the development of 3D city modeling integration. </a:t>
            </a:r>
            <a:r>
              <a:rPr lang="en-US" altLang="zh-CN" dirty="0"/>
              <a:t> </a:t>
            </a:r>
            <a:endParaRPr lang="en-US" altLang="zh-CN" dirty="0" smtClean="0"/>
          </a:p>
          <a:p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recently develop an automatic framework to transform between the IFC building models and </a:t>
            </a:r>
            <a:r>
              <a:rPr lang="en-US" altLang="zh-CN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bidirectionally</a:t>
            </a:r>
            <a:r>
              <a:rPr lang="en-US" altLang="zh-CN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terms of a conceptual model. </a:t>
            </a:r>
            <a:endParaRPr lang="zh-CN" altLang="zh-C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zh-C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81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IFC to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9"/>
          <p:cNvPicPr>
            <a:picLocks noGrp="1"/>
          </p:cNvPicPr>
          <p:nvPr>
            <p:ph idx="1"/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2" b="49870"/>
          <a:stretch/>
        </p:blipFill>
        <p:spPr>
          <a:xfrm>
            <a:off x="467544" y="1484784"/>
            <a:ext cx="8352928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5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Data Integration</a:t>
            </a:r>
            <a:endParaRPr lang="zh-CN" altLang="en-US" dirty="0">
              <a:latin typeface="Times New Roman" panose="02020603050405020304" pitchFamily="18" charset="0"/>
              <a:ea typeface="Batang" pitchFamily="18" charset="-127"/>
              <a:cs typeface="Times New Roman" panose="0202060305040502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99592" y="1340768"/>
            <a:ext cx="7992887" cy="4713387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loading all the data from separate sources into one central location,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source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still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where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originally is.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data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system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creates </a:t>
            </a:r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mediated </a:t>
            </a:r>
            <a:r>
              <a:rPr lang="en-US" altLang="zh-CN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represent all the information from all the data sources in the system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data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mediated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without knowing the source schemas and then each query over the mediated schema is then translated into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queries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source schemas.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23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Data </a:t>
            </a:r>
            <a:r>
              <a:rPr lang="en-US" altLang="zh-CN" dirty="0" smtClean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Integration</a:t>
            </a:r>
            <a:endParaRPr lang="zh-CN" altLang="en-US" dirty="0">
              <a:latin typeface="Times New Roman" panose="02020603050405020304" pitchFamily="18" charset="0"/>
              <a:ea typeface="Batang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412776"/>
            <a:ext cx="8229600" cy="4713387"/>
          </a:xfrm>
        </p:spPr>
        <p:txBody>
          <a:bodyPr>
            <a:noAutofit/>
          </a:bodyPr>
          <a:lstStyle/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 requests to store all the source data in a central data repository, which consumes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 amount of space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of the data warehouse is well designed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modification of the schema should be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avoided. </a:t>
            </a:r>
          </a:p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is more for globalized enterprises, which have very similar schemas, but our project tries to merge two building models which have diverse representations of the same objects. 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 system is more flexible in that its mapping language is able to represent the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implicit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relations. 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Data Integration</a:t>
            </a:r>
            <a:endParaRPr lang="zh-CN" altLang="en-US" dirty="0">
              <a:latin typeface="Times New Roman" panose="02020603050405020304" pitchFamily="18" charset="0"/>
              <a:ea typeface="Batang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412776"/>
            <a:ext cx="8229600" cy="4713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procedure to build a data integration system: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schemas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 mapping between source schemas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Mediated schema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Mappings between the mediated schema and source schemas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rewriting based on the mappings</a:t>
            </a:r>
          </a:p>
          <a:p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71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IFC Schema</a:t>
            </a:r>
            <a:endParaRPr lang="zh-CN" altLang="en-US" dirty="0">
              <a:latin typeface="Times New Roman" panose="02020603050405020304" pitchFamily="18" charset="0"/>
              <a:ea typeface="Batang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IFC data can be exported into an XML format –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ifcXML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takes advantage of the XML format.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locate elements by tags and discover their relationships from its hierarchical structure.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many sophisticated tools to extract information from XML files, and, more importantly, we can use XQuery to query information from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XML. 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addition, there are several database applications and servers that support reading and writing the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ifcXML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schema directly into a relational database.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48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IFC </a:t>
            </a:r>
            <a:r>
              <a:rPr lang="en-US" altLang="zh-CN" dirty="0" smtClean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Schema -- </a:t>
            </a:r>
            <a:r>
              <a:rPr lang="en-US" altLang="zh-CN" dirty="0" err="1" smtClean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ifcXML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3" y="1138297"/>
            <a:ext cx="619268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6021288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reference path through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IfcWallStandardCase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IfcRelVoidsElement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IfcOpeningElement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IfcRelFillsElement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IfcWindow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  <a:r>
              <a:rPr lang="en-US" altLang="zh-CN" sz="1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the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 of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window on a given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wall.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24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Solibri</a:t>
            </a:r>
            <a:r>
              <a:rPr lang="en-US" altLang="zh-CN" dirty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 Model Checker</a:t>
            </a:r>
            <a:endParaRPr lang="zh-CN" altLang="en-US" dirty="0">
              <a:latin typeface="Times New Roman" panose="02020603050405020304" pitchFamily="18" charset="0"/>
              <a:ea typeface="Batang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/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593" y="1412776"/>
            <a:ext cx="5687591" cy="38852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51520" y="537321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an easy-to-use visualization interface; the left panel displays all the elements in a building represented in a tree hierarchical structure and the right part demonstrates a complete 3D view of a building. 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4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Case Scenario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case scenario: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someone made a request for maintenance to look at the temperature in “core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Physics office A249”, since it was too cold (14 degrees).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particular building and room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 request.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heating and cooling systems that serve that particular area or room.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Looking at information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manufacturer, serial number, maintenance history information, service manual, and spare part information about the specific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equipment.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the buildings and rooms which will be affected when fixing this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21941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Solibri</a:t>
            </a:r>
            <a:r>
              <a:rPr lang="en-US" altLang="zh-CN" dirty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 Model Checker</a:t>
            </a:r>
            <a:endParaRPr lang="zh-CN" altLang="en-US" dirty="0">
              <a:latin typeface="Times New Roman" panose="02020603050405020304" pitchFamily="18" charset="0"/>
              <a:ea typeface="Batang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Picture 74"/>
          <p:cNvPicPr>
            <a:picLocks noGrp="1"/>
          </p:cNvPicPr>
          <p:nvPr>
            <p:ph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5657143" cy="37533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95536" y="5157192"/>
            <a:ext cx="8836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IFC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is generated from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Solibri’s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sets of each spatial object.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IFC.Space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space_name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number, description, </a:t>
            </a:r>
            <a:r>
              <a:rPr lang="en-US" altLang="zh-CN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building_name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room_type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area, height, width, length, perimeter, volume,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hasWindow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interiorOrExteriorSpace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34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CityGML</a:t>
            </a:r>
            <a:r>
              <a:rPr lang="en-US" altLang="zh-CN" dirty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 Schema</a:t>
            </a:r>
            <a:endParaRPr lang="zh-CN" altLang="en-US" dirty="0">
              <a:latin typeface="Times New Roman" panose="02020603050405020304" pitchFamily="18" charset="0"/>
              <a:ea typeface="Batang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City Database, which is based on a standard spatial relational database system (Oracle Spatial Database) is used to store, represent, and manage virtual 3D city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models. 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Database is designed to import, export and store spatial data in the format of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following the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specification/schema.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five different levels of detail of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representation and complex geometric and appearance data.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schema from 3D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Database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our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schema.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8780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The Difference Between Two Schemas</a:t>
            </a:r>
            <a:endParaRPr lang="zh-CN" altLang="en-US" dirty="0">
              <a:latin typeface="Times New Roman" panose="02020603050405020304" pitchFamily="18" charset="0"/>
              <a:ea typeface="Batang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GB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buildings and building components differently</a:t>
            </a:r>
            <a:r>
              <a:rPr lang="en-GB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with respect to how much detail they show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walls in IFC that are concrete volume objects, in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walls are represented as surfaces, so they are distinguished as interior walls and exterior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walls. 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hierarchical structures of building components are different.  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1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Arithmetic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Expressions in Our Mappings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BuildingAddress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ADDRESSLINES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POSTALBOX, CITY, REGION, POSTALCODE, COUNTRY):-</a:t>
            </a:r>
            <a:r>
              <a:rPr lang="en-US" altLang="zh-CN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IFC.BuildingAddress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 PURPOSE, DESCRIPTION, ADDRESSLINES, POSTALBOX, CITY, REGION, POSTALCODE, COUNTRY)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BuildingAddress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HOUSE_NUMBER+" "+STREET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POSTALBOX, CITY, REGION, POSTALCODE, COUNTRY):-</a:t>
            </a:r>
            <a:r>
              <a:rPr lang="en-US" altLang="zh-CN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CityGML.Address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 STREET, HOUSE_NUMBER, POSTALBOX, POSTALCODE, CITY, REGION, COUNTRY, XAL_SOURCE, MULTIPOINT)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overlapping attributes are direct semantic mappings, and there is one implicit mapping from ADDRESSLINES to HOUSE_NUMBER+" "+STREET, which indicates that the address line consists of house number and street name.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78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Mappings 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on Geometric Measurements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3770357"/>
              </p:ext>
            </p:extLst>
          </p:nvPr>
        </p:nvGraphicFramePr>
        <p:xfrm>
          <a:off x="1619672" y="1484784"/>
          <a:ext cx="5623560" cy="3566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1755"/>
                <a:gridCol w="3011805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The length or perimeter of a geometry</a:t>
                      </a:r>
                      <a:endParaRPr lang="zh-CN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SDO_GEOM.SDO_LENGTH</a:t>
                      </a:r>
                      <a:endParaRPr lang="zh-CN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The area of a two-dimensional polygon</a:t>
                      </a:r>
                      <a:endParaRPr lang="zh-CN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SDO_GEOM.SDO_AREA</a:t>
                      </a:r>
                      <a:endParaRPr lang="zh-CN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The maximum value for the specified ordinate (dimension) of the minimum bounding rectangle of a geometry object</a:t>
                      </a:r>
                      <a:endParaRPr lang="zh-CN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SDO_GEOM.SDO_MAX_MBR_ORDINATE</a:t>
                      </a:r>
                      <a:endParaRPr lang="zh-CN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The minimum value for the specified ordinate (dimension) of the minimum bounding rectangle of a geometry object</a:t>
                      </a:r>
                      <a:endParaRPr lang="zh-CN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SDO_GEOM.SDO_MIN_MBR_ORDINATE</a:t>
                      </a:r>
                      <a:endParaRPr lang="zh-CN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The volume of a three-dimensional solid geometry</a:t>
                      </a:r>
                      <a:endParaRPr lang="zh-CN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SDO_GEOM.SDO_VOLUME</a:t>
                      </a:r>
                      <a:endParaRPr lang="zh-CN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1520" y="5373216"/>
            <a:ext cx="877807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IFC schema defines the geometric measurements associated with each building element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However, the geometric information of building components is represented</a:t>
            </a:r>
            <a:r>
              <a:rPr kumimoji="0" lang="en-US" altLang="zh-CN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as geometric functions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in the 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CityGML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schema. </a:t>
            </a: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547664" y="5054987"/>
            <a:ext cx="46440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000" dirty="0" bmk="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able </a:t>
            </a:r>
            <a:r>
              <a:rPr lang="en-US" altLang="zh-CN" sz="1000" dirty="0" smtClean="0" bmk="_Toc367892869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1: </a:t>
            </a:r>
            <a:r>
              <a:rPr lang="en-US" altLang="zh-CN" sz="1000" dirty="0" bmk="_Toc367892869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Geometric functions </a:t>
            </a:r>
            <a:r>
              <a:rPr lang="en-US" altLang="zh-CN" sz="1000" dirty="0" smtClean="0" bmk="_Toc367892869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of </a:t>
            </a:r>
            <a:r>
              <a:rPr lang="en-US" altLang="zh-CN" sz="1000" dirty="0" smtClean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measurements </a:t>
            </a:r>
            <a:r>
              <a:rPr lang="en-US" altLang="zh-CN" sz="1000" dirty="0" smtClean="0" bmk="_Toc367892869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000" dirty="0" bmk="_Toc367892869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the Oracle Spatial </a:t>
            </a:r>
            <a:r>
              <a:rPr lang="en-US" altLang="zh-CN" sz="1000" dirty="0" smtClean="0" bmk="_Toc367892869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Database </a:t>
            </a:r>
            <a:endParaRPr lang="en-US" altLang="zh-CN" sz="10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24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of 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 Mappings 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484784"/>
            <a:ext cx="8229600" cy="4641379"/>
          </a:xfrm>
        </p:spPr>
        <p:txBody>
          <a:bodyPr>
            <a:noAutofit/>
          </a:bodyPr>
          <a:lstStyle/>
          <a:p>
            <a:pPr lv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focus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mappings, with regard to their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conceptual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geometric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representations.</a:t>
            </a: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apply the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arithmetical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complex mapping expressions to identify their implicit corresponding relationships. 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their basic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geometric </a:t>
            </a:r>
            <a:r>
              <a:rPr lang="en-US" altLang="zh-CN" sz="1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instance, length, height, width, perimeter, and area.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 to the previous mapping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conceptual level,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mapping result enriches the overlapping information on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primary building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components.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specify the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of building components in the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mappings. </a:t>
            </a:r>
            <a:endParaRPr lang="zh-C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schema mappings are </a:t>
            </a: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are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flexibly transform data between two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 and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them together into a comprehensive and rich building representation.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4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Challenges in Our Mappings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4"/>
          <p:cNvPicPr>
            <a:picLocks noGrp="1"/>
          </p:cNvPicPr>
          <p:nvPr>
            <p:ph idx="1"/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178" y="1433357"/>
            <a:ext cx="4847619" cy="1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23528" y="3717032"/>
            <a:ext cx="82809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IFC is a component-based volume model,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applies a boundary representation,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 surface of topographic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often, multiple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in the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schema are mapped to a single IFC element.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wall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surfaces, I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considered as two individual objects in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represented as one solid wall in IFC.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is split into multiple objects in IFC.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exterior wall of a building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spanning multiple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storeys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is partitioned into one wall per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storey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IFC.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1475656" y="3356992"/>
            <a:ext cx="5976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differences 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left) and </a:t>
            </a:r>
            <a:r>
              <a:rPr lang="en-US" altLang="zh-C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IFC (right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9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en-US" altLang="zh-CN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Mediated </a:t>
            </a:r>
            <a:r>
              <a:rPr lang="en-US" altLang="zh-CN" sz="44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Schema and Query Rewriting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Pottinger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Bernstein’s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(PB’s)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proposed generating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mediated schema from source schemas and overlapping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specifications and the query rewriting strategy. 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modifying PB’s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mediated schema and 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relationships between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mediated schema and all the source schemas, respectively, with respect to mappings with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arithmetic expressions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some queries 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modified algorithms,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queries posed over the mediated schema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be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answered over all 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 information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able to be revealed from the source schema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Pottinger and P. A. Bernstein, "Schema merging and mapping creation for relational sources," in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11th International Conference on Extending Database Technology: Advances in Database Technology,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2008, pp. 73-84.</a:t>
            </a:r>
          </a:p>
          <a:p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084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en-US" altLang="zh-CN" sz="4400" kern="1200" dirty="0">
                <a:solidFill>
                  <a:schemeClr val="tx1"/>
                </a:solidFill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Mediated </a:t>
            </a:r>
            <a:r>
              <a:rPr lang="en-US" altLang="zh-CN" sz="44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Schema and Query Rewriting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412776"/>
            <a:ext cx="8229600" cy="4713387"/>
          </a:xfrm>
        </p:spPr>
        <p:txBody>
          <a:bodyPr>
            <a:no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Mediated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schema:</a:t>
            </a:r>
          </a:p>
          <a:p>
            <a:pPr marL="400050" lvl="1" indent="0">
              <a:buNone/>
            </a:pP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M.BuildingAddress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(building_name,purpose,description,addressLines,postalBox,city,region,postalCode,country,street,house_number,xal_source,multipoint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altLang="zh-CN" sz="1200" u="sng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M_IFC_BuildingAddress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buNone/>
            </a:pP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Q_IFC_BuildingAddress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(building_name,purpose,description,addressLines,postalBox,city,region,postalCode,country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):-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IFC.BuildingAddress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(building_name,purpose,description,addressLines,postalBox,city,region,postalCode,country)</a:t>
            </a:r>
            <a:endParaRPr lang="zh-C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buNone/>
            </a:pP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Q_IFC_BuildingAddress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(building_name,purpose,description,addressLines,postalBox,city,region,postalCode,country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):-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M.BuildingAddress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(building_name,purpose,description,addressLines,postalBox,city,region,postalCode,country,street,house_number,xal_source,multipoint)</a:t>
            </a:r>
            <a:endParaRPr lang="zh-C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altLang="zh-CN" sz="1200" u="sng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M_</a:t>
            </a:r>
            <a:r>
              <a:rPr lang="en-US" altLang="zh-CN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 </a:t>
            </a:r>
            <a:r>
              <a:rPr lang="en-US" altLang="zh-CN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BuildingAddress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C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buNone/>
            </a:pP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Q_CityGML_BuildingAddress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(building_name,postalBox,city,region,postalCode,country,street,house_number,xal_source,multipoint,addressLines):- 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CityGML.Address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building_name,postalBox,city,region,postalCode,country,street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house_number,xal_source,multipoint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addressLines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house_number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+" "+street</a:t>
            </a:r>
            <a:endParaRPr lang="zh-CN" altLang="zh-CN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buNone/>
            </a:pP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Q_CityGML_BuildingAddress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(building_name,postalBox,city,region,postalCode,country,street,house_number,xal_source,multipoint,addressLines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):-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M.BuildingAddress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(building_name,purpose,description,addressLines,postalBox,city,region, 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postalCode,country,street,house_number,xal_source,multipoint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on the mediated schema: </a:t>
            </a:r>
          </a:p>
          <a:p>
            <a:pPr marL="400050" lvl="1" indent="0">
              <a:buNone/>
            </a:pP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q(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building_name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addressLines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):-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M.BuildingAddress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building_name,purpose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description, addressLines,postalBox,city,region,postalCode,country,street,house_number,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xal_source,multipoint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Query rewriting results:</a:t>
            </a:r>
          </a:p>
          <a:p>
            <a:pPr marL="400050" lvl="1" indent="0">
              <a:buNone/>
            </a:pP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q(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building_name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addressLines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):- 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IFC.BuildingAddress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building_name,purpose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description,addressLines,postalBox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city,region,postalCode,country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>
              <a:buNone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building_name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addressLines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):- 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CityGML.Address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building_name,postalBox,city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region,postalCode,country,street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house_number,xal_source,multipoint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sz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addressLines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house_number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+" "+</a:t>
            </a:r>
            <a:r>
              <a:rPr lang="en-US" altLang="zh-CN" sz="1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0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Future </a:t>
            </a:r>
            <a:r>
              <a:rPr lang="en-US" altLang="zh-CN" dirty="0" smtClean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Work </a:t>
            </a:r>
            <a:endParaRPr lang="zh-CN" altLang="en-US" dirty="0">
              <a:latin typeface="Times New Roman" panose="02020603050405020304" pitchFamily="18" charset="0"/>
              <a:ea typeface="Batang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Jie’s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 integration architecture on the Peer Data Management System,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MePSys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efficiently and automatically maintain and update mediated schemas whenever changes are made to 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system. No matter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orders the new sources are added to the system in, the final mediated schema will remain the same.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spatial query language can be used to identify the spatial structure relationships among building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by analyzing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geometry and topological relationships between objects in the IFC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Utility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plays an important role in the maintenance and inspection operations.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assistance of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utility networks between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buildings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operators can determine the effects on other buildings of shutting down some equipment in a specific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building. </a:t>
            </a:r>
          </a:p>
        </p:txBody>
      </p:sp>
    </p:spTree>
    <p:extLst>
      <p:ext uri="{BB962C8B-B14F-4D97-AF65-F5344CB8AC3E}">
        <p14:creationId xmlns:p14="http://schemas.microsoft.com/office/powerpoint/2010/main" val="295985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Building’s Life Cycle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85" y="1600200"/>
            <a:ext cx="6553430" cy="4525963"/>
          </a:xfrm>
        </p:spPr>
      </p:pic>
    </p:spTree>
    <p:extLst>
      <p:ext uri="{BB962C8B-B14F-4D97-AF65-F5344CB8AC3E}">
        <p14:creationId xmlns:p14="http://schemas.microsoft.com/office/powerpoint/2010/main" val="177192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Batang" pitchFamily="18" charset="-127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412776"/>
            <a:ext cx="8229600" cy="4713387"/>
          </a:xfrm>
        </p:spPr>
        <p:txBody>
          <a:bodyPr>
            <a:normAutofit fontScale="25000" lnSpcReduction="20000"/>
          </a:bodyPr>
          <a:lstStyle/>
          <a:p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Integrating building details into their broader contexts seems a very promising solution to fulfill the management and maintenance requests of the facilities and utilities. </a:t>
            </a:r>
            <a:endParaRPr lang="zh-CN" altLang="zh-CN" sz="8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The existing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tools cannot convert the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highest level of details and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mechanical components in the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buildings from IFC model to </a:t>
            </a:r>
            <a:r>
              <a:rPr lang="en-US" altLang="zh-CN" sz="8000" dirty="0" err="1" smtClean="0">
                <a:latin typeface="Times New Roman" pitchFamily="18" charset="0"/>
                <a:cs typeface="Times New Roman" pitchFamily="18" charset="0"/>
              </a:rPr>
              <a:t>CityGML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altLang="zh-CN" sz="8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After comparing data integration systems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with data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warehouses, we decided to create our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integration architecture. </a:t>
            </a:r>
          </a:p>
          <a:p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We defined the IFC and </a:t>
            </a:r>
            <a:r>
              <a:rPr lang="en-US" altLang="zh-CN" sz="8000" dirty="0" err="1">
                <a:latin typeface="Times New Roman" pitchFamily="18" charset="0"/>
                <a:cs typeface="Times New Roman" pitchFamily="18" charset="0"/>
              </a:rPr>
              <a:t>CityGML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 schemas from their standard schema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specifications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overlapping information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altLang="zh-CN" sz="8000" dirty="0" err="1">
                <a:latin typeface="Times New Roman" pitchFamily="18" charset="0"/>
                <a:cs typeface="Times New Roman" pitchFamily="18" charset="0"/>
              </a:rPr>
              <a:t>Datalog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 notation. </a:t>
            </a:r>
            <a:endParaRPr lang="en-US" altLang="zh-CN" sz="8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applied complex arithmetic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expressions on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semantic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and geometric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representations of building components. </a:t>
            </a:r>
            <a:endParaRPr lang="en-US" altLang="zh-CN" sz="8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modifying PB’s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algorithms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, we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rewrote the query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posed over the mediated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schema to the source schema with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respect to mappings with arithmetic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expressions and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revealed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implicit </a:t>
            </a:r>
            <a:r>
              <a:rPr lang="en-US" altLang="zh-CN" sz="8000" dirty="0" smtClean="0">
                <a:latin typeface="Times New Roman" pitchFamily="18" charset="0"/>
                <a:cs typeface="Times New Roman" pitchFamily="18" charset="0"/>
              </a:rPr>
              <a:t>information from </a:t>
            </a:r>
            <a:r>
              <a:rPr lang="en-US" altLang="zh-CN" sz="8000" dirty="0">
                <a:latin typeface="Times New Roman" pitchFamily="18" charset="0"/>
                <a:cs typeface="Times New Roman" pitchFamily="18" charset="0"/>
              </a:rPr>
              <a:t>the source schema.</a:t>
            </a:r>
            <a:endParaRPr lang="zh-CN" altLang="zh-CN" sz="80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72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345926"/>
              </p:ext>
            </p:extLst>
          </p:nvPr>
        </p:nvGraphicFramePr>
        <p:xfrm>
          <a:off x="457200" y="119675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395536" y="5984108"/>
            <a:ext cx="856895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 benefits the facility management, inspection, and maintenance operations, also the city planning and energy control. </a:t>
            </a:r>
          </a:p>
        </p:txBody>
      </p:sp>
    </p:spTree>
    <p:extLst>
      <p:ext uri="{BB962C8B-B14F-4D97-AF65-F5344CB8AC3E}">
        <p14:creationId xmlns:p14="http://schemas.microsoft.com/office/powerpoint/2010/main" val="285662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-- Integration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Facility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created throughout all project phases and from many different disciplines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systems and at different levels of detail in different formats.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 across scales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platform for many people from different discipline incorporating together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more high quality, accurate and rich building information and supports more efficient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low-cost building operations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facility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and maintenance history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together facilitates building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facility management and maintenance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are varied in different representations and schemas, and the current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is not able to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the visualization of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integrated data. 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6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Building-level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8" y="1489471"/>
            <a:ext cx="4378737" cy="2279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27" y="1461868"/>
            <a:ext cx="4525596" cy="230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8" y="3861048"/>
            <a:ext cx="4378736" cy="241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960" y="3861048"/>
            <a:ext cx="4505563" cy="241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" y="1304760"/>
            <a:ext cx="9120809" cy="4928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2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Campus-level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9024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Calibri Bold" charset="0"/>
              </a:rPr>
              <a:t>Integrating Across </a:t>
            </a:r>
            <a:r>
              <a:rPr lang="en-CA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Scale </a:t>
            </a:r>
            <a:r>
              <a:rPr lang="en-CA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phase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60848"/>
            <a:ext cx="9144000" cy="3398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02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2160</Words>
  <Application>Microsoft Office PowerPoint</Application>
  <PresentationFormat>On-screen Show (4:3)</PresentationFormat>
  <Paragraphs>171</Paragraphs>
  <Slides>30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主题​​</vt:lpstr>
      <vt:lpstr>Integrating Building-Level and Campus-Level Data</vt:lpstr>
      <vt:lpstr>A Case Scenario</vt:lpstr>
      <vt:lpstr>A Building’s Life Cycle</vt:lpstr>
      <vt:lpstr>Motivation</vt:lpstr>
      <vt:lpstr>Solution -- Integration</vt:lpstr>
      <vt:lpstr>Problem</vt:lpstr>
      <vt:lpstr>Building-level Data</vt:lpstr>
      <vt:lpstr>Campus-level Data</vt:lpstr>
      <vt:lpstr>Integrating Across Building Scale and phase </vt:lpstr>
      <vt:lpstr>IFC and CityGML</vt:lpstr>
      <vt:lpstr>CityGML -- LoDs</vt:lpstr>
      <vt:lpstr>Existing Integration Approaches </vt:lpstr>
      <vt:lpstr>Our approach to transforming IFC to CityGML</vt:lpstr>
      <vt:lpstr>Data Integration</vt:lpstr>
      <vt:lpstr>Data Integration</vt:lpstr>
      <vt:lpstr>Data Integration</vt:lpstr>
      <vt:lpstr>IFC Schema</vt:lpstr>
      <vt:lpstr>IFC Schema -- ifcXML</vt:lpstr>
      <vt:lpstr>Solibri Model Checker</vt:lpstr>
      <vt:lpstr>Solibri Model Checker</vt:lpstr>
      <vt:lpstr>CityGML Schema</vt:lpstr>
      <vt:lpstr>The Difference Between Two Schemas</vt:lpstr>
      <vt:lpstr>Arithmetic Expressions in Our Mappings</vt:lpstr>
      <vt:lpstr>Mappings on Geometric Measurements</vt:lpstr>
      <vt:lpstr>Contributions of Our Mappings </vt:lpstr>
      <vt:lpstr>Challenges in Our Mappings</vt:lpstr>
      <vt:lpstr>Mediated Schema and Query Rewriting</vt:lpstr>
      <vt:lpstr>Mediated Schema and Query Rewriting</vt:lpstr>
      <vt:lpstr>Future Work </vt:lpstr>
      <vt:lpstr>Conclusion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weilan_weilan@hotmail.com</dc:creator>
  <cp:lastModifiedBy>Rachel Pottinger</cp:lastModifiedBy>
  <cp:revision>526</cp:revision>
  <dcterms:created xsi:type="dcterms:W3CDTF">2013-10-06T05:21:20Z</dcterms:created>
  <dcterms:modified xsi:type="dcterms:W3CDTF">2013-10-13T21:40:07Z</dcterms:modified>
</cp:coreProperties>
</file>